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9"/>
  </p:notesMasterIdLst>
  <p:sldIdLst>
    <p:sldId id="256" r:id="rId3"/>
    <p:sldId id="26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4" r:id="rId13"/>
    <p:sldId id="275" r:id="rId14"/>
    <p:sldId id="276" r:id="rId15"/>
    <p:sldId id="278" r:id="rId16"/>
    <p:sldId id="277" r:id="rId17"/>
    <p:sldId id="259" r:id="rId18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889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200">
        <a:latin typeface="+mj-lt"/>
        <a:ea typeface="+mj-ea"/>
        <a:cs typeface="+mj-cs"/>
        <a:sym typeface="Calibri"/>
      </a:defRPr>
    </a:lvl1pPr>
    <a:lvl2pPr indent="228600" defTabSz="1828800" latinLnBrk="0">
      <a:defRPr sz="2200">
        <a:latin typeface="+mj-lt"/>
        <a:ea typeface="+mj-ea"/>
        <a:cs typeface="+mj-cs"/>
        <a:sym typeface="Calibri"/>
      </a:defRPr>
    </a:lvl2pPr>
    <a:lvl3pPr indent="457200" defTabSz="1828800" latinLnBrk="0">
      <a:defRPr sz="2200">
        <a:latin typeface="+mj-lt"/>
        <a:ea typeface="+mj-ea"/>
        <a:cs typeface="+mj-cs"/>
        <a:sym typeface="Calibri"/>
      </a:defRPr>
    </a:lvl3pPr>
    <a:lvl4pPr indent="685800" defTabSz="1828800" latinLnBrk="0">
      <a:defRPr sz="2200">
        <a:latin typeface="+mj-lt"/>
        <a:ea typeface="+mj-ea"/>
        <a:cs typeface="+mj-cs"/>
        <a:sym typeface="Calibri"/>
      </a:defRPr>
    </a:lvl4pPr>
    <a:lvl5pPr indent="914400" defTabSz="1828800" latinLnBrk="0">
      <a:defRPr sz="2200">
        <a:latin typeface="+mj-lt"/>
        <a:ea typeface="+mj-ea"/>
        <a:cs typeface="+mj-cs"/>
        <a:sym typeface="Calibri"/>
      </a:defRPr>
    </a:lvl5pPr>
    <a:lvl6pPr indent="1143000" defTabSz="1828800" latinLnBrk="0">
      <a:defRPr sz="2200">
        <a:latin typeface="+mj-lt"/>
        <a:ea typeface="+mj-ea"/>
        <a:cs typeface="+mj-cs"/>
        <a:sym typeface="Calibri"/>
      </a:defRPr>
    </a:lvl6pPr>
    <a:lvl7pPr indent="1371600" defTabSz="1828800" latinLnBrk="0">
      <a:defRPr sz="2200">
        <a:latin typeface="+mj-lt"/>
        <a:ea typeface="+mj-ea"/>
        <a:cs typeface="+mj-cs"/>
        <a:sym typeface="Calibri"/>
      </a:defRPr>
    </a:lvl7pPr>
    <a:lvl8pPr indent="1600200" defTabSz="1828800" latinLnBrk="0">
      <a:defRPr sz="2200">
        <a:latin typeface="+mj-lt"/>
        <a:ea typeface="+mj-ea"/>
        <a:cs typeface="+mj-cs"/>
        <a:sym typeface="Calibri"/>
      </a:defRPr>
    </a:lvl8pPr>
    <a:lvl9pPr indent="1828800" defTabSz="1828800" latinLnBrk="0">
      <a:defRPr sz="2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9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BF Generosity Slide_16_9_old green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720238" y="10051298"/>
            <a:ext cx="16943524" cy="41529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/Bullet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303679" y="2336399"/>
            <a:ext cx="16459201" cy="2286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7800" cap="all">
                <a:solidFill>
                  <a:srgbClr val="5B6B2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half" idx="1"/>
          </p:nvPr>
        </p:nvSpPr>
        <p:spPr>
          <a:xfrm>
            <a:off x="1303679" y="4927199"/>
            <a:ext cx="16459201" cy="7010402"/>
          </a:xfrm>
          <a:prstGeom prst="rect">
            <a:avLst/>
          </a:prstGeom>
        </p:spPr>
        <p:txBody>
          <a:bodyPr>
            <a:normAutofit/>
          </a:bodyPr>
          <a:lstStyle>
            <a:lvl1pPr marL="235131" indent="-509451">
              <a:spcBef>
                <a:spcPts val="0"/>
              </a:spcBef>
              <a:defRPr sz="52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Char char="•"/>
              <a:defRPr sz="5200">
                <a:latin typeface="Arial"/>
                <a:ea typeface="Arial"/>
                <a:cs typeface="Arial"/>
                <a:sym typeface="Arial"/>
              </a:defRPr>
            </a:lvl2pPr>
            <a:lvl3pPr marL="1188719" indent="-1188719">
              <a:spcBef>
                <a:spcPts val="0"/>
              </a:spcBef>
              <a:defRPr sz="5200">
                <a:latin typeface="Arial"/>
                <a:ea typeface="Arial"/>
                <a:cs typeface="Arial"/>
                <a:sym typeface="Arial"/>
              </a:defRPr>
            </a:lvl3pPr>
            <a:lvl4pPr marL="1320800" indent="-1320800">
              <a:spcBef>
                <a:spcPts val="0"/>
              </a:spcBef>
              <a:buChar char="•"/>
              <a:defRPr sz="5200">
                <a:latin typeface="Arial"/>
                <a:ea typeface="Arial"/>
                <a:cs typeface="Arial"/>
                <a:sym typeface="Arial"/>
              </a:defRPr>
            </a:lvl4pPr>
            <a:lvl5pPr marL="1320800" indent="-1320800">
              <a:spcBef>
                <a:spcPts val="0"/>
              </a:spcBef>
              <a:buChar char="•"/>
              <a:defRPr sz="5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875" y="421274"/>
            <a:ext cx="24380125" cy="13294726"/>
            <a:chOff x="93604" y="0"/>
            <a:chExt cx="24380124" cy="13294725"/>
          </a:xfrm>
        </p:grpSpPr>
        <p:pic>
          <p:nvPicPr>
            <p:cNvPr id="23" name="MBF Generosity Slide_16_9_old green_02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9667" t="76636"/>
            <a:stretch>
              <a:fillRect/>
            </a:stretch>
          </p:blipFill>
          <p:spPr>
            <a:xfrm>
              <a:off x="17077411" y="10090138"/>
              <a:ext cx="7396318" cy="3204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image3.jpeg" descr="MB_Powerpoint Framework_2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208" r="97392" b="74019"/>
            <a:stretch>
              <a:fillRect/>
            </a:stretch>
          </p:blipFill>
          <p:spPr>
            <a:xfrm>
              <a:off x="93604" y="0"/>
              <a:ext cx="835536" cy="5231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460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BF Generosity Slide_16_9_old green_0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962400" y="184149"/>
            <a:ext cx="16459200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2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642937" marR="0" indent="-642937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069521" marR="0" indent="-612321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485900" marR="0" indent="-5715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574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5146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»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718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290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8862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434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BF 2010 NAE Slide_16_9.jpg" descr="MBF 2010 NAE Slide_16_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20238" y="10051298"/>
            <a:ext cx="16943524" cy="415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0820400" y="7467600"/>
            <a:ext cx="1021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54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med"/>
  <p:txStyles>
    <p:titleStyle>
      <a:lvl1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ctr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457200" algn="ctr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914400" algn="ctr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1371600" algn="ctr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1828800" algn="ctr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2286000" algn="ctr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2743200" algn="ctr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3200400" algn="ctr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3657600" algn="ctr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yoder@mbfoundation.com" TargetMode="External"/><Relationship Id="rId2" Type="http://schemas.openxmlformats.org/officeDocument/2006/relationships/hyperlink" Target="http://mbfoundation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ctrTitle"/>
          </p:nvPr>
        </p:nvSpPr>
        <p:spPr>
          <a:xfrm>
            <a:off x="3720238" y="9809018"/>
            <a:ext cx="16943524" cy="35103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Central District Convention 2020</a:t>
            </a:r>
            <a:br>
              <a:rPr lang="en-US" dirty="0"/>
            </a:br>
            <a:r>
              <a:rPr lang="en-US" dirty="0"/>
              <a:t>Increasing Our Impact </a:t>
            </a:r>
            <a:br>
              <a:rPr lang="en-US" dirty="0"/>
            </a:br>
            <a:r>
              <a:rPr lang="en-US" dirty="0"/>
              <a:t>Through Generosity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24384000" cy="13716000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77787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81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F193B6-943B-48D4-8AEE-B49540C9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9041" r="6210" b="84126"/>
          <a:stretch/>
        </p:blipFill>
        <p:spPr>
          <a:xfrm>
            <a:off x="12935132" y="4963886"/>
            <a:ext cx="9071429" cy="267062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13753" r="55286" b="42675"/>
          <a:stretch/>
        </p:blipFill>
        <p:spPr>
          <a:xfrm>
            <a:off x="14382495" y="2235201"/>
            <a:ext cx="4064001" cy="2728685"/>
          </a:xfrm>
          <a:prstGeom prst="rect">
            <a:avLst/>
          </a:prstGeom>
        </p:spPr>
      </p:pic>
      <p:sp>
        <p:nvSpPr>
          <p:cNvPr id="5" name="Shape 45">
            <a:extLst>
              <a:ext uri="{FF2B5EF4-FFF2-40B4-BE49-F238E27FC236}">
                <a16:creationId xmlns:a16="http://schemas.microsoft.com/office/drawing/2014/main" id="{22B2B574-6928-4AA5-A088-2924550FF09D}"/>
              </a:ext>
            </a:extLst>
          </p:cNvPr>
          <p:cNvSpPr txBox="1">
            <a:spLocks/>
          </p:cNvSpPr>
          <p:nvPr/>
        </p:nvSpPr>
        <p:spPr>
          <a:xfrm>
            <a:off x="2377441" y="8844099"/>
            <a:ext cx="19629120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642937" marR="0" indent="-642937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1069521" marR="0" indent="-612321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485900" marR="0" indent="-5715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057400" marR="0" indent="-6858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514600" marR="0" indent="-6858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971800" marR="0" indent="-6858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429000" marR="0" indent="-6858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886200" marR="0" indent="-6858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343400" marR="0" indent="-6858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None/>
            </a:pPr>
            <a:r>
              <a:rPr lang="en-US" sz="7800" dirty="0">
                <a:solidFill>
                  <a:srgbClr val="5B6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www.mbfoundation.com/financialhealth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9E21E-6D28-4D0E-8824-512F0A3EE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2336399"/>
            <a:ext cx="9535826" cy="529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443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412B-80AB-45FD-88C5-17583B60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679" y="2336399"/>
            <a:ext cx="21322405" cy="2286001"/>
          </a:xfrm>
        </p:spPr>
        <p:txBody>
          <a:bodyPr>
            <a:noAutofit/>
          </a:bodyPr>
          <a:lstStyle/>
          <a:p>
            <a:r>
              <a:rPr lang="en-US" dirty="0" smtClean="0"/>
              <a:t>Personal finances online training</a:t>
            </a:r>
            <a:br>
              <a:rPr lang="en-US" dirty="0" smtClean="0"/>
            </a:br>
            <a:r>
              <a:rPr lang="en-US" sz="5980" dirty="0" smtClean="0"/>
              <a:t>complete one of two courses</a:t>
            </a:r>
            <a:endParaRPr lang="en-US" sz="598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4C29D-D7B0-4616-B32E-61A60AE4653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03679" y="4927199"/>
            <a:ext cx="19145630" cy="7010402"/>
          </a:xfrm>
        </p:spPr>
        <p:txBody>
          <a:bodyPr>
            <a:noAutofit/>
          </a:bodyPr>
          <a:lstStyle/>
          <a:p>
            <a:pPr marL="694944" lvl="0" indent="-6949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Bless Your Finances – 1 condensed version session</a:t>
            </a:r>
          </a:p>
          <a:p>
            <a:pPr marL="1648532" lvl="2" indent="-694944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$1,000 grant available</a:t>
            </a:r>
          </a:p>
          <a:p>
            <a:pPr marL="694944" lvl="0" indent="-6949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God Is Your Provider Personal Finances – 6 sessions</a:t>
            </a:r>
          </a:p>
          <a:p>
            <a:pPr marL="1648532" lvl="2" indent="-694944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$3,000 grant available + NAE $100 </a:t>
            </a:r>
            <a:r>
              <a:rPr lang="en-US" dirty="0" err="1" smtClean="0"/>
              <a:t>eGift</a:t>
            </a:r>
            <a:r>
              <a:rPr lang="en-US" dirty="0" smtClean="0"/>
              <a:t> card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85480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412B-80AB-45FD-88C5-17583B60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679" y="2336399"/>
            <a:ext cx="21322405" cy="2286001"/>
          </a:xfrm>
        </p:spPr>
        <p:txBody>
          <a:bodyPr>
            <a:noAutofit/>
          </a:bodyPr>
          <a:lstStyle/>
          <a:p>
            <a:r>
              <a:rPr lang="en-US" dirty="0" smtClean="0"/>
              <a:t>Church generosity online training</a:t>
            </a:r>
            <a:br>
              <a:rPr lang="en-US" dirty="0" smtClean="0"/>
            </a:br>
            <a:r>
              <a:rPr lang="en-US" sz="5980" dirty="0" smtClean="0"/>
              <a:t>complete one or more of four courses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94C29D-D7B0-4616-B32E-61A60AE4653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03679" y="4927199"/>
            <a:ext cx="19145630" cy="7010402"/>
          </a:xfrm>
        </p:spPr>
        <p:txBody>
          <a:bodyPr>
            <a:noAutofit/>
          </a:bodyPr>
          <a:lstStyle/>
          <a:p>
            <a:pPr marL="694944" lvl="0" indent="-6949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Bless Your Pastor – 1 session</a:t>
            </a:r>
          </a:p>
          <a:p>
            <a:pPr marL="1648532" lvl="2" indent="-694944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$1,000 grant available + </a:t>
            </a:r>
            <a:r>
              <a:rPr lang="en-US" dirty="0"/>
              <a:t>NAE </a:t>
            </a:r>
            <a:r>
              <a:rPr lang="en-US" dirty="0" smtClean="0"/>
              <a:t>$250 </a:t>
            </a:r>
            <a:r>
              <a:rPr lang="en-US" dirty="0" err="1"/>
              <a:t>eGift</a:t>
            </a:r>
            <a:r>
              <a:rPr lang="en-US" dirty="0"/>
              <a:t> card </a:t>
            </a:r>
            <a:endParaRPr lang="en-US" dirty="0" smtClean="0"/>
          </a:p>
          <a:p>
            <a:pPr marL="459813" lvl="1" indent="-6949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Generous Life Devotional – 1 session</a:t>
            </a:r>
          </a:p>
          <a:p>
            <a:pPr marL="1648532" lvl="2" indent="-694944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$1,000 grant available</a:t>
            </a:r>
          </a:p>
          <a:p>
            <a:pPr marL="459813" lvl="1" indent="-6949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 smtClean="0"/>
              <a:t>Bless Your Church Legacy Bequests – 1 session</a:t>
            </a:r>
          </a:p>
          <a:p>
            <a:pPr marL="1648532" lvl="2" indent="-694944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5400" dirty="0" smtClean="0"/>
              <a:t>$1,000 grant available</a:t>
            </a:r>
          </a:p>
          <a:p>
            <a:pPr marL="694944" lvl="0" indent="-6949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Church Generosity – 6 sessions</a:t>
            </a:r>
            <a:endParaRPr lang="en-US" dirty="0"/>
          </a:p>
          <a:p>
            <a:pPr marL="1648532" lvl="2" indent="-694944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$3,000 </a:t>
            </a:r>
            <a:r>
              <a:rPr lang="en-US" dirty="0"/>
              <a:t>grant available + NAE $</a:t>
            </a:r>
            <a:r>
              <a:rPr lang="en-US" dirty="0" smtClean="0"/>
              <a:t>200 </a:t>
            </a:r>
            <a:r>
              <a:rPr lang="en-US" dirty="0" err="1"/>
              <a:t>eGift</a:t>
            </a:r>
            <a:r>
              <a:rPr lang="en-US" dirty="0"/>
              <a:t> card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161225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412B-80AB-45FD-88C5-17583B60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679" y="2336399"/>
            <a:ext cx="21322405" cy="2286001"/>
          </a:xfrm>
        </p:spPr>
        <p:txBody>
          <a:bodyPr>
            <a:normAutofit/>
          </a:bodyPr>
          <a:lstStyle/>
          <a:p>
            <a:r>
              <a:rPr lang="en-US" dirty="0" smtClean="0"/>
              <a:t>Grant options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94C29D-D7B0-4616-B32E-61A60AE4653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03679" y="4927199"/>
            <a:ext cx="19145630" cy="7010402"/>
          </a:xfrm>
        </p:spPr>
        <p:txBody>
          <a:bodyPr>
            <a:noAutofit/>
          </a:bodyPr>
          <a:lstStyle/>
          <a:p>
            <a:pPr marL="694944" lvl="0" indent="-694944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Start or Grow my Retirement Account</a:t>
            </a:r>
          </a:p>
          <a:p>
            <a:pPr marL="694944" lvl="0" indent="-6949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Provide for an Upcoming Sabbatical</a:t>
            </a:r>
          </a:p>
          <a:p>
            <a:pPr marL="1648532" lvl="2" indent="-6949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 smtClean="0"/>
              <a:t>Funds will be held by USMB until released for approved purpose in coordination with your church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75676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9248973" y="2866022"/>
            <a:ext cx="7670970" cy="2491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normAutofit/>
          </a:bodyPr>
          <a:lstStyle/>
          <a:p>
            <a:pPr defTabSz="457200">
              <a:lnSpc>
                <a:spcPct val="120000"/>
              </a:lnSpc>
              <a:defRPr sz="50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Jon C. Wiebe</a:t>
            </a:r>
          </a:p>
          <a:p>
            <a:pPr defTabSz="457200">
              <a:lnSpc>
                <a:spcPct val="110000"/>
              </a:lnSpc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/>
              <a:t>PRESIDENT &amp; CEO</a:t>
            </a:r>
          </a:p>
          <a:p>
            <a:pPr defTabSz="457200">
              <a:lnSpc>
                <a:spcPct val="110000"/>
              </a:lnSpc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3600" u="sng" dirty="0">
                <a:uFill>
                  <a:solidFill>
                    <a:srgbClr val="0000FF"/>
                  </a:solidFill>
                </a:uFill>
                <a:hlinkClick r:id="rId2"/>
              </a:rPr>
              <a:t>jwiebe@mbfoundation.com</a:t>
            </a:r>
          </a:p>
          <a:p>
            <a:pPr defTabSz="457200">
              <a:lnSpc>
                <a:spcPct val="120000"/>
              </a:lnSpc>
              <a:defRPr sz="3500">
                <a:latin typeface="Arial"/>
                <a:ea typeface="Arial"/>
                <a:cs typeface="Arial"/>
                <a:sym typeface="Arial"/>
              </a:defRPr>
            </a:pPr>
            <a:endParaRPr sz="3000" dirty="0"/>
          </a:p>
        </p:txBody>
      </p:sp>
      <p:sp>
        <p:nvSpPr>
          <p:cNvPr id="3" name="Shape 50"/>
          <p:cNvSpPr/>
          <p:nvPr/>
        </p:nvSpPr>
        <p:spPr>
          <a:xfrm>
            <a:off x="9248973" y="5357483"/>
            <a:ext cx="8123535" cy="2491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normAutofit/>
          </a:bodyPr>
          <a:lstStyle/>
          <a:p>
            <a:pPr defTabSz="457200">
              <a:lnSpc>
                <a:spcPct val="110000"/>
              </a:lnSpc>
              <a:defRPr sz="50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Nate Yoder</a:t>
            </a:r>
          </a:p>
          <a:p>
            <a:pPr defTabSz="457200">
              <a:lnSpc>
                <a:spcPct val="110000"/>
              </a:lnSpc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/>
              <a:t>CHIEF DEVELOPMENT OFFICER </a:t>
            </a:r>
            <a:r>
              <a:rPr lang="en-US" sz="3600" u="sng" dirty="0"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hlinkClick r:id="rId3"/>
              </a:rPr>
              <a:t>nyoder</a:t>
            </a:r>
            <a:r>
              <a:rPr lang="en-US" sz="3600" u="sng" dirty="0">
                <a:uFill>
                  <a:solidFill>
                    <a:srgbClr val="0000FF"/>
                  </a:solidFill>
                </a:uFill>
                <a:hlinkClick r:id="rId3"/>
              </a:rPr>
              <a:t>@mbfoundation.com</a:t>
            </a:r>
            <a:endParaRPr lang="en-US" sz="3600" u="sng" dirty="0">
              <a:uFill>
                <a:solidFill>
                  <a:srgbClr val="0000FF"/>
                </a:solidFill>
              </a:uFill>
              <a:hlinkClick r:id="rId2"/>
            </a:endParaRPr>
          </a:p>
          <a:p>
            <a:pPr defTabSz="457200">
              <a:lnSpc>
                <a:spcPct val="110000"/>
              </a:lnSpc>
              <a:defRPr sz="3500">
                <a:latin typeface="Arial"/>
                <a:ea typeface="Arial"/>
                <a:cs typeface="Arial"/>
                <a:sym typeface="Arial"/>
              </a:defRPr>
            </a:pPr>
            <a:endParaRPr sz="3000" dirty="0"/>
          </a:p>
        </p:txBody>
      </p:sp>
      <p:sp>
        <p:nvSpPr>
          <p:cNvPr id="4" name="Shape 45"/>
          <p:cNvSpPr txBox="1">
            <a:spLocks/>
          </p:cNvSpPr>
          <p:nvPr/>
        </p:nvSpPr>
        <p:spPr>
          <a:xfrm>
            <a:off x="1288182" y="1237341"/>
            <a:ext cx="21641381" cy="1420799"/>
          </a:xfrm>
          <a:prstGeom prst="rect">
            <a:avLst/>
          </a:prstGeom>
        </p:spPr>
        <p:txBody>
          <a:bodyPr/>
          <a:lstStyle>
            <a:lvl1pPr marL="642937" marR="0" indent="-642937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1069521" marR="0" indent="-612321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485900" marR="0" indent="-5715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057400" marR="0" indent="-6858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514600" marR="0" indent="-6858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971800" marR="0" indent="-6858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429000" marR="0" indent="-6858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886200" marR="0" indent="-6858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343400" marR="0" indent="-6858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Font typeface="Arial"/>
              <a:buNone/>
            </a:pP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www.mbfoundation.com/increasingimpact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50">
            <a:extLst>
              <a:ext uri="{FF2B5EF4-FFF2-40B4-BE49-F238E27FC236}">
                <a16:creationId xmlns:a16="http://schemas.microsoft.com/office/drawing/2014/main" id="{8B427FEE-B2C5-44C6-9F46-FCD1644CBD00}"/>
              </a:ext>
            </a:extLst>
          </p:cNvPr>
          <p:cNvSpPr/>
          <p:nvPr/>
        </p:nvSpPr>
        <p:spPr>
          <a:xfrm>
            <a:off x="9248973" y="7848944"/>
            <a:ext cx="8847641" cy="2392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normAutofit/>
          </a:bodyPr>
          <a:lstStyle/>
          <a:p>
            <a:pPr defTabSz="457200">
              <a:lnSpc>
                <a:spcPct val="110000"/>
              </a:lnSpc>
              <a:defRPr sz="50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Marlin Hiett</a:t>
            </a:r>
          </a:p>
          <a:p>
            <a:pPr defTabSz="457200">
              <a:lnSpc>
                <a:spcPct val="110000"/>
              </a:lnSpc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/>
              <a:t>CHURCH RELATIONS DIRECTOR</a:t>
            </a:r>
          </a:p>
          <a:p>
            <a:pPr defTabSz="457200">
              <a:lnSpc>
                <a:spcPct val="110000"/>
              </a:lnSpc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3600" u="sng" dirty="0"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mhiett</a:t>
            </a:r>
            <a:r>
              <a:rPr lang="en-US" sz="3600" u="sng" dirty="0">
                <a:uFill>
                  <a:solidFill>
                    <a:srgbClr val="0000FF"/>
                  </a:solidFill>
                </a:uFill>
                <a:hlinkClick r:id="rId3"/>
              </a:rPr>
              <a:t>@mbfoundation.com</a:t>
            </a:r>
            <a:endParaRPr lang="en-US" sz="3600" u="sng" dirty="0">
              <a:uFill>
                <a:solidFill>
                  <a:srgbClr val="0000FF"/>
                </a:solidFill>
              </a:uFill>
              <a:hlinkClick r:id="rId2"/>
            </a:endParaRPr>
          </a:p>
          <a:p>
            <a:pPr defTabSz="457200">
              <a:lnSpc>
                <a:spcPct val="110000"/>
              </a:lnSpc>
              <a:defRPr sz="3500">
                <a:latin typeface="Arial"/>
                <a:ea typeface="Arial"/>
                <a:cs typeface="Arial"/>
                <a:sym typeface="Arial"/>
              </a:defRPr>
            </a:pPr>
            <a:endParaRPr sz="3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1303679" y="2336399"/>
            <a:ext cx="21143366" cy="2286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Overview of the charitable giving landscape</a:t>
            </a:r>
            <a:endParaRPr dirty="0"/>
          </a:p>
        </p:txBody>
      </p:sp>
      <p:sp>
        <p:nvSpPr>
          <p:cNvPr id="45" name="Shape 45"/>
          <p:cNvSpPr>
            <a:spLocks noGrp="1"/>
          </p:cNvSpPr>
          <p:nvPr>
            <p:ph type="body" sz="half" idx="1"/>
          </p:nvPr>
        </p:nvSpPr>
        <p:spPr>
          <a:xfrm>
            <a:off x="1303679" y="4927199"/>
            <a:ext cx="19582048" cy="25944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2064">
              <a:spcAft>
                <a:spcPts val="2400"/>
              </a:spcAft>
            </a:pPr>
            <a:r>
              <a:rPr lang="en-US" dirty="0"/>
              <a:t>Charitable donations dropped by 6% in the first quarter of 2020</a:t>
            </a:r>
          </a:p>
          <a:p>
            <a:pPr marL="512064">
              <a:spcAft>
                <a:spcPts val="2400"/>
              </a:spcAft>
            </a:pPr>
            <a:r>
              <a:rPr lang="en-US" dirty="0"/>
              <a:t>2020 giving could be down by as much as $25 billion this year</a:t>
            </a:r>
          </a:p>
        </p:txBody>
      </p:sp>
      <p:sp>
        <p:nvSpPr>
          <p:cNvPr id="4" name="Shape 45"/>
          <p:cNvSpPr txBox="1">
            <a:spLocks/>
          </p:cNvSpPr>
          <p:nvPr/>
        </p:nvSpPr>
        <p:spPr>
          <a:xfrm>
            <a:off x="1371310" y="7521677"/>
            <a:ext cx="21641381" cy="3517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marL="235131" marR="0" indent="-509451" algn="l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88719" marR="0" indent="-1188719" algn="l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20800" marR="0" indent="-1320800" algn="l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320800" marR="0" indent="-1320800" algn="l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71800" marR="0" indent="-6858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429000" marR="0" indent="-6858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886200" marR="0" indent="-6858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343400" marR="0" indent="-68580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Font typeface="Arial"/>
              <a:buNone/>
            </a:pPr>
            <a:r>
              <a:rPr lang="en-US" dirty="0"/>
              <a:t>Nonprofits must innovate, adopting virtual strategies, using technology to share their impact and providing options for donors to giving online.</a:t>
            </a:r>
          </a:p>
          <a:p>
            <a:pPr marL="0" indent="0" algn="ctr" hangingPunct="1">
              <a:buFont typeface="Arial"/>
              <a:buNone/>
            </a:pPr>
            <a:r>
              <a:rPr lang="en-US" dirty="0"/>
              <a:t>June 30, 2020 USA Today</a:t>
            </a:r>
          </a:p>
        </p:txBody>
      </p:sp>
    </p:spTree>
    <p:extLst>
      <p:ext uri="{BB962C8B-B14F-4D97-AF65-F5344CB8AC3E}">
        <p14:creationId xmlns:p14="http://schemas.microsoft.com/office/powerpoint/2010/main" val="1975977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412B-80AB-45FD-88C5-17583B60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679" y="2336399"/>
            <a:ext cx="21364935" cy="2286001"/>
          </a:xfrm>
        </p:spPr>
        <p:txBody>
          <a:bodyPr>
            <a:normAutofit/>
          </a:bodyPr>
          <a:lstStyle/>
          <a:p>
            <a:r>
              <a:rPr lang="en-US" dirty="0"/>
              <a:t>7 Attributes of a generous church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4C29D-D7B0-4616-B32E-61A60AE4653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03678" y="4927199"/>
            <a:ext cx="16459200" cy="7010402"/>
          </a:xfrm>
        </p:spPr>
        <p:txBody>
          <a:bodyPr/>
          <a:lstStyle/>
          <a:p>
            <a:pPr marL="914400" indent="-914400">
              <a:spcAft>
                <a:spcPts val="2400"/>
              </a:spcAft>
              <a:buAutoNum type="arabicPeriod"/>
            </a:pPr>
            <a:r>
              <a:rPr lang="en-US" dirty="0" smtClean="0"/>
              <a:t>Generous </a:t>
            </a:r>
            <a:r>
              <a:rPr lang="en-US" dirty="0"/>
              <a:t>churches are led by generous leaders</a:t>
            </a:r>
            <a:r>
              <a:rPr lang="en-US" dirty="0" smtClean="0"/>
              <a:t>.</a:t>
            </a:r>
          </a:p>
          <a:p>
            <a:pPr marL="914400" indent="-914400">
              <a:spcAft>
                <a:spcPts val="2400"/>
              </a:spcAft>
              <a:buAutoNum type="arabicPeriod"/>
            </a:pPr>
            <a:endParaRPr lang="en-US" dirty="0"/>
          </a:p>
          <a:p>
            <a:pPr marL="914400" indent="-914400">
              <a:spcAft>
                <a:spcPts val="2400"/>
              </a:spcAft>
              <a:buAutoNum type="arabicPeriod"/>
            </a:pPr>
            <a:endParaRPr lang="en-US" dirty="0" smtClean="0"/>
          </a:p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Train leaders by using this white paper.</a:t>
            </a:r>
          </a:p>
          <a:p>
            <a:pPr marL="0" indent="0">
              <a:spcAft>
                <a:spcPts val="24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8312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412B-80AB-45FD-88C5-17583B60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679" y="2336399"/>
            <a:ext cx="21364935" cy="2286001"/>
          </a:xfrm>
        </p:spPr>
        <p:txBody>
          <a:bodyPr>
            <a:normAutofit/>
          </a:bodyPr>
          <a:lstStyle/>
          <a:p>
            <a:r>
              <a:rPr lang="en-US" dirty="0"/>
              <a:t>7 Attributes of a generous church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4C29D-D7B0-4616-B32E-61A60AE4653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03679" y="4905934"/>
            <a:ext cx="20787394" cy="7449099"/>
          </a:xfrm>
        </p:spPr>
        <p:txBody>
          <a:bodyPr>
            <a:noAutofit/>
          </a:bodyPr>
          <a:lstStyle/>
          <a:p>
            <a:pPr marL="694944" indent="-694944">
              <a:spcAft>
                <a:spcPts val="2400"/>
              </a:spcAft>
              <a:buNone/>
            </a:pPr>
            <a:r>
              <a:rPr lang="en-US" dirty="0"/>
              <a:t>2. Generous churches have a strong vision of why their church exists and can communicate it effectively to their members.</a:t>
            </a:r>
          </a:p>
          <a:p>
            <a:pPr marL="694944" indent="-694944">
              <a:spcAft>
                <a:spcPts val="1200"/>
              </a:spcAft>
              <a:buNone/>
            </a:pPr>
            <a:endParaRPr lang="en-US" sz="5400" u="sng" dirty="0"/>
          </a:p>
          <a:p>
            <a:pPr marL="694944" indent="-694944">
              <a:spcAft>
                <a:spcPts val="1200"/>
              </a:spcAft>
              <a:buNone/>
            </a:pPr>
            <a:r>
              <a:rPr lang="en-US" sz="5400" dirty="0"/>
              <a:t>Making the ASK during a pandemic</a:t>
            </a:r>
          </a:p>
          <a:p>
            <a:pPr marL="1188720" indent="-512064">
              <a:spcAft>
                <a:spcPts val="1200"/>
              </a:spcAft>
            </a:pPr>
            <a:r>
              <a:rPr lang="en-US" sz="5400" dirty="0"/>
              <a:t>How is the church financially?</a:t>
            </a:r>
          </a:p>
          <a:p>
            <a:pPr marL="1188720" indent="-512064">
              <a:spcAft>
                <a:spcPts val="1200"/>
              </a:spcAft>
            </a:pPr>
            <a:r>
              <a:rPr lang="en-US" sz="5400" dirty="0"/>
              <a:t>What cuts have been made?</a:t>
            </a:r>
          </a:p>
          <a:p>
            <a:pPr marL="1188720" indent="-512064">
              <a:spcAft>
                <a:spcPts val="1200"/>
              </a:spcAft>
            </a:pPr>
            <a:r>
              <a:rPr lang="en-US" sz="5400" dirty="0"/>
              <a:t>What are you doing that is relevant?</a:t>
            </a:r>
          </a:p>
          <a:p>
            <a:pPr marL="2316044" lvl="2" indent="-6858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5400" dirty="0"/>
              <a:t>TRUST</a:t>
            </a:r>
          </a:p>
          <a:p>
            <a:pPr marL="2316044" lvl="2" indent="-6858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5400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4134694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412B-80AB-45FD-88C5-17583B60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679" y="2336399"/>
            <a:ext cx="21322405" cy="2286001"/>
          </a:xfrm>
        </p:spPr>
        <p:txBody>
          <a:bodyPr>
            <a:normAutofit/>
          </a:bodyPr>
          <a:lstStyle/>
          <a:p>
            <a:r>
              <a:rPr lang="en-US" dirty="0"/>
              <a:t>7 Attributes of a generous church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4C29D-D7B0-4616-B32E-61A60AE4653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03679" y="4927199"/>
            <a:ext cx="21847266" cy="8368178"/>
          </a:xfrm>
        </p:spPr>
        <p:txBody>
          <a:bodyPr>
            <a:normAutofit/>
          </a:bodyPr>
          <a:lstStyle/>
          <a:p>
            <a:pPr marL="694944" indent="-694944">
              <a:spcAft>
                <a:spcPts val="2400"/>
              </a:spcAft>
              <a:buNone/>
            </a:pPr>
            <a:r>
              <a:rPr lang="en-US" dirty="0"/>
              <a:t>3. Generous churches have a strong external focus to make a difference in their community and the world that is reflected in their budget.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52022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412B-80AB-45FD-88C5-17583B60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679" y="2336399"/>
            <a:ext cx="21194814" cy="2286001"/>
          </a:xfrm>
        </p:spPr>
        <p:txBody>
          <a:bodyPr>
            <a:normAutofit/>
          </a:bodyPr>
          <a:lstStyle/>
          <a:p>
            <a:r>
              <a:rPr lang="en-US" dirty="0"/>
              <a:t>7 Attributes of a generous church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4C29D-D7B0-4616-B32E-61A60AE4653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03678" y="4927199"/>
            <a:ext cx="21535539" cy="7010402"/>
          </a:xfrm>
        </p:spPr>
        <p:txBody>
          <a:bodyPr>
            <a:normAutofit/>
          </a:bodyPr>
          <a:lstStyle/>
          <a:p>
            <a:pPr marL="694944" indent="-694944">
              <a:spcAft>
                <a:spcPts val="2400"/>
              </a:spcAft>
              <a:buNone/>
            </a:pPr>
            <a:r>
              <a:rPr lang="en-US" dirty="0"/>
              <a:t>4. Generous churches teach people a holistic theology of stewardship, generosity, and the Kingdom.</a:t>
            </a:r>
          </a:p>
          <a:p>
            <a:pPr marL="694944" indent="-694944">
              <a:spcAft>
                <a:spcPts val="1200"/>
              </a:spcAft>
              <a:buNone/>
            </a:pPr>
            <a:endParaRPr lang="en-US" sz="5400" u="sng" dirty="0"/>
          </a:p>
          <a:p>
            <a:pPr marL="694944" indent="-694944">
              <a:spcAft>
                <a:spcPts val="1200"/>
              </a:spcAft>
              <a:buNone/>
            </a:pPr>
            <a:r>
              <a:rPr lang="en-US" sz="5400" dirty="0"/>
              <a:t>Emphasize Giving as Worship</a:t>
            </a:r>
          </a:p>
          <a:p>
            <a:pPr marL="1188720" indent="-512064">
              <a:spcAft>
                <a:spcPts val="1200"/>
              </a:spcAft>
            </a:pPr>
            <a:r>
              <a:rPr lang="en-US" sz="5400" dirty="0"/>
              <a:t>Have a Giving Moment</a:t>
            </a:r>
          </a:p>
          <a:p>
            <a:pPr marL="2316044" lvl="2" indent="-6858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5400" dirty="0"/>
              <a:t>Testimony of someone’s generosity</a:t>
            </a:r>
          </a:p>
          <a:p>
            <a:pPr marL="2316044" lvl="2" indent="-6858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5400" dirty="0"/>
              <a:t>Impact/Benefit of our generosity</a:t>
            </a:r>
          </a:p>
        </p:txBody>
      </p:sp>
    </p:spTree>
    <p:extLst>
      <p:ext uri="{BB962C8B-B14F-4D97-AF65-F5344CB8AC3E}">
        <p14:creationId xmlns:p14="http://schemas.microsoft.com/office/powerpoint/2010/main" val="2138657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412B-80AB-45FD-88C5-17583B60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679" y="2336399"/>
            <a:ext cx="21024693" cy="2286001"/>
          </a:xfrm>
        </p:spPr>
        <p:txBody>
          <a:bodyPr>
            <a:normAutofit/>
          </a:bodyPr>
          <a:lstStyle/>
          <a:p>
            <a:r>
              <a:rPr lang="en-US" dirty="0"/>
              <a:t>7 Attributes of a generous church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4C29D-D7B0-4616-B32E-61A60AE4653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03679" y="4927199"/>
            <a:ext cx="21024693" cy="7010402"/>
          </a:xfrm>
        </p:spPr>
        <p:txBody>
          <a:bodyPr>
            <a:noAutofit/>
          </a:bodyPr>
          <a:lstStyle/>
          <a:p>
            <a:pPr marL="694944" indent="-694944">
              <a:spcAft>
                <a:spcPts val="2400"/>
              </a:spcAft>
              <a:buNone/>
            </a:pPr>
            <a:r>
              <a:rPr lang="en-US" dirty="0"/>
              <a:t>5. Generous churches provide discipleship environment for people to work out the art and science of stewardship and generosity.</a:t>
            </a:r>
          </a:p>
          <a:p>
            <a:pPr marL="4864100" indent="-4864100">
              <a:spcAft>
                <a:spcPts val="1200"/>
              </a:spcAft>
              <a:buNone/>
            </a:pPr>
            <a:endParaRPr lang="en-US" sz="5400" dirty="0"/>
          </a:p>
          <a:p>
            <a:pPr marL="4864100" indent="-4864100">
              <a:spcAft>
                <a:spcPts val="1200"/>
              </a:spcAft>
              <a:buNone/>
            </a:pPr>
            <a:r>
              <a:rPr lang="en-US" sz="5400" dirty="0"/>
              <a:t>Embrace Digital Giving in the forms that are appropriate for you</a:t>
            </a:r>
          </a:p>
          <a:p>
            <a:pPr marL="1188720" lvl="2" indent="-512064">
              <a:spcAft>
                <a:spcPts val="2400"/>
              </a:spcAft>
            </a:pPr>
            <a:endParaRPr lang="en-US" dirty="0"/>
          </a:p>
          <a:p>
            <a:pPr marL="1188720" lvl="2" indent="-512064">
              <a:spcAft>
                <a:spcPts val="240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921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412B-80AB-45FD-88C5-17583B60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679" y="2336399"/>
            <a:ext cx="21173549" cy="2286001"/>
          </a:xfrm>
        </p:spPr>
        <p:txBody>
          <a:bodyPr>
            <a:normAutofit/>
          </a:bodyPr>
          <a:lstStyle/>
          <a:p>
            <a:r>
              <a:rPr lang="en-US" dirty="0"/>
              <a:t>7 Attributes of a generous church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4C29D-D7B0-4616-B32E-61A60AE4653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03679" y="4927199"/>
            <a:ext cx="20558794" cy="7010402"/>
          </a:xfrm>
        </p:spPr>
        <p:txBody>
          <a:bodyPr>
            <a:normAutofit/>
          </a:bodyPr>
          <a:lstStyle/>
          <a:p>
            <a:pPr marL="694944" indent="-694944">
              <a:buNone/>
            </a:pPr>
            <a:r>
              <a:rPr lang="en-US" dirty="0"/>
              <a:t>6. Generous churches develop an organization culture that supports the priesthood of the believers.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34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412B-80AB-45FD-88C5-17583B60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679" y="2336399"/>
            <a:ext cx="21322405" cy="2286001"/>
          </a:xfrm>
        </p:spPr>
        <p:txBody>
          <a:bodyPr>
            <a:normAutofit/>
          </a:bodyPr>
          <a:lstStyle/>
          <a:p>
            <a:r>
              <a:rPr lang="en-US" dirty="0"/>
              <a:t>7 Attributes of a generous church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4C29D-D7B0-4616-B32E-61A60AE4653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03679" y="4927199"/>
            <a:ext cx="19145630" cy="7010402"/>
          </a:xfrm>
        </p:spPr>
        <p:txBody>
          <a:bodyPr>
            <a:normAutofit/>
          </a:bodyPr>
          <a:lstStyle/>
          <a:p>
            <a:pPr marL="694944" lvl="0" indent="-694944">
              <a:spcAft>
                <a:spcPts val="2400"/>
              </a:spcAft>
              <a:buNone/>
            </a:pPr>
            <a:r>
              <a:rPr lang="en-US" dirty="0"/>
              <a:t>7. Generous churches steward the church finances effectively.</a:t>
            </a:r>
            <a:endParaRPr lang="en-US" b="1" dirty="0"/>
          </a:p>
          <a:p>
            <a:pPr marL="1188720" lvl="2" indent="-512064">
              <a:spcAft>
                <a:spcPts val="2400"/>
              </a:spcAft>
            </a:pPr>
            <a:r>
              <a:rPr lang="en-US" dirty="0"/>
              <a:t>65% of MB churches had cash reserves of 3 months or more prior to crisis</a:t>
            </a:r>
          </a:p>
          <a:p>
            <a:pPr marL="1188720" lvl="2" indent="-512064">
              <a:spcAft>
                <a:spcPts val="2400"/>
              </a:spcAft>
            </a:pPr>
            <a:r>
              <a:rPr lang="en-US" dirty="0"/>
              <a:t>12% had no reserves going into the pandemic</a:t>
            </a:r>
          </a:p>
          <a:p>
            <a:pPr marL="4681538" indent="-4681538">
              <a:spcAft>
                <a:spcPts val="1200"/>
              </a:spcAft>
              <a:buNone/>
            </a:pPr>
            <a:endParaRPr lang="en-US" sz="5400" u="sng" dirty="0"/>
          </a:p>
          <a:p>
            <a:pPr marL="4681538" indent="-4681538">
              <a:spcAft>
                <a:spcPts val="1200"/>
              </a:spcAft>
              <a:buNone/>
            </a:pPr>
            <a:r>
              <a:rPr lang="en-US" sz="5400" dirty="0"/>
              <a:t>Cultivate your Donors</a:t>
            </a:r>
          </a:p>
        </p:txBody>
      </p:sp>
    </p:spTree>
    <p:extLst>
      <p:ext uri="{BB962C8B-B14F-4D97-AF65-F5344CB8AC3E}">
        <p14:creationId xmlns:p14="http://schemas.microsoft.com/office/powerpoint/2010/main" val="3892452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ory Piece Background">
  <a:themeElements>
    <a:clrScheme name="Story Piece Backgrou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ory Piece Backgrou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ory Piece Backgrou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Story Piece Background">
  <a:themeElements>
    <a:clrScheme name="Story Piece Backgrou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ory Piece Backgrou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ory Piece Backgrou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Story Piece Background">
  <a:themeElements>
    <a:clrScheme name="Story Piece Backgrou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ory Piece Backgrou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ory Piece Backgrou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485</Words>
  <Application>Microsoft Office PowerPoint</Application>
  <PresentationFormat>Custom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Story Piece Background</vt:lpstr>
      <vt:lpstr>1_Story Piece Background</vt:lpstr>
      <vt:lpstr>Central District Convention 2020 Increasing Our Impact  Through Generosity</vt:lpstr>
      <vt:lpstr>Overview of the charitable giving landscape</vt:lpstr>
      <vt:lpstr>7 Attributes of a generous church</vt:lpstr>
      <vt:lpstr>7 Attributes of a generous church</vt:lpstr>
      <vt:lpstr>7 Attributes of a generous church</vt:lpstr>
      <vt:lpstr>7 Attributes of a generous church</vt:lpstr>
      <vt:lpstr>7 Attributes of a generous church</vt:lpstr>
      <vt:lpstr>7 Attributes of a generous church</vt:lpstr>
      <vt:lpstr>7 Attributes of a generous church</vt:lpstr>
      <vt:lpstr>Questions?</vt:lpstr>
      <vt:lpstr>PowerPoint Presentation</vt:lpstr>
      <vt:lpstr>PowerPoint Presentation</vt:lpstr>
      <vt:lpstr>Personal finances online training complete one of two courses</vt:lpstr>
      <vt:lpstr>Church generosity online training complete one or more of four courses</vt:lpstr>
      <vt:lpstr>Grant options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Hamm</dc:creator>
  <cp:lastModifiedBy>Jon Wiebe</cp:lastModifiedBy>
  <cp:revision>57</cp:revision>
  <cp:lastPrinted>2020-07-16T13:56:34Z</cp:lastPrinted>
  <dcterms:modified xsi:type="dcterms:W3CDTF">2020-11-06T19:13:51Z</dcterms:modified>
</cp:coreProperties>
</file>